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8" r:id="rId2"/>
    <p:sldId id="297" r:id="rId3"/>
    <p:sldId id="309" r:id="rId4"/>
    <p:sldId id="310" r:id="rId5"/>
    <p:sldId id="311" r:id="rId6"/>
    <p:sldId id="316" r:id="rId7"/>
    <p:sldId id="312" r:id="rId8"/>
    <p:sldId id="308" r:id="rId9"/>
    <p:sldId id="307" r:id="rId10"/>
    <p:sldId id="306" r:id="rId11"/>
    <p:sldId id="318" r:id="rId12"/>
    <p:sldId id="313" r:id="rId13"/>
    <p:sldId id="314" r:id="rId14"/>
    <p:sldId id="319" r:id="rId15"/>
  </p:sldIdLst>
  <p:sldSz cx="9144000" cy="6858000" type="screen4x3"/>
  <p:notesSz cx="7099300" cy="10234613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99"/>
    <a:srgbClr val="333399"/>
    <a:srgbClr val="0000CC"/>
    <a:srgbClr val="000066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Bedding\Arroyo%20de%20Cu&#233;lla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80"/>
                </a:solidFill>
                <a:latin typeface="Arial"/>
                <a:ea typeface="Arial"/>
                <a:cs typeface="Arial"/>
              </a:defRPr>
            </a:pPr>
            <a:r>
              <a:rPr lang="es-ES" dirty="0"/>
              <a:t>Amoniaco </a:t>
            </a:r>
            <a:r>
              <a:rPr lang="es-ES" dirty="0" smtClean="0"/>
              <a:t>en nave, ppm </a:t>
            </a:r>
            <a:r>
              <a:rPr lang="es-ES" dirty="0"/>
              <a:t>
</a:t>
            </a:r>
          </a:p>
        </c:rich>
      </c:tx>
      <c:layout>
        <c:manualLayout>
          <c:xMode val="edge"/>
          <c:yMode val="edge"/>
          <c:x val="0.2921760391198055"/>
          <c:y val="3.291139240506346E-2"/>
        </c:manualLayout>
      </c:layout>
      <c:spPr>
        <a:noFill/>
        <a:ln w="25400">
          <a:noFill/>
        </a:ln>
      </c:spPr>
    </c:title>
    <c:view3D>
      <c:hPercent val="4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3602281988590168E-2"/>
          <c:y val="0.12658227848101269"/>
          <c:w val="0.95150774246128766"/>
          <c:h val="0.7949367088607578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CCFFCC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CC99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Val val="1"/>
          </c:dLbls>
          <c:cat>
            <c:strRef>
              <c:f>Hoja1!$B$26:$B$28</c:f>
              <c:strCache>
                <c:ptCount val="3"/>
                <c:pt idx="0">
                  <c:v>COMFORT</c:v>
                </c:pt>
                <c:pt idx="1">
                  <c:v>COMFORT + PAJA</c:v>
                </c:pt>
                <c:pt idx="2">
                  <c:v>PAJA</c:v>
                </c:pt>
              </c:strCache>
            </c:strRef>
          </c:cat>
          <c:val>
            <c:numRef>
              <c:f>Hoja1!$C$26:$C$28</c:f>
              <c:numCache>
                <c:formatCode>General</c:formatCode>
                <c:ptCount val="3"/>
                <c:pt idx="0">
                  <c:v>0</c:v>
                </c:pt>
                <c:pt idx="1">
                  <c:v>2.75</c:v>
                </c:pt>
                <c:pt idx="2">
                  <c:v>17.5</c:v>
                </c:pt>
              </c:numCache>
            </c:numRef>
          </c:val>
        </c:ser>
        <c:shape val="box"/>
        <c:axId val="79059584"/>
        <c:axId val="79075200"/>
        <c:axId val="0"/>
      </c:bar3DChart>
      <c:catAx>
        <c:axId val="7905958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8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79075200"/>
        <c:crosses val="autoZero"/>
        <c:auto val="1"/>
        <c:lblAlgn val="ctr"/>
        <c:lblOffset val="100"/>
        <c:tickLblSkip val="1"/>
        <c:tickMarkSkip val="1"/>
      </c:catAx>
      <c:valAx>
        <c:axId val="79075200"/>
        <c:scaling>
          <c:orientation val="minMax"/>
        </c:scaling>
        <c:axPos val="l"/>
        <c:majorGridlines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8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790595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4E54DF4B-710B-4B9D-B5D6-6257F03F40B9}" type="datetimeFigureOut">
              <a:rPr lang="es-ES"/>
              <a:pPr>
                <a:defRPr/>
              </a:pPr>
              <a:t>08/04/2013</a:t>
            </a:fld>
            <a:endParaRPr lang="es-E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5C67E20F-6A3E-4B42-B821-4EF20B636E1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93754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CF78E30-B8DB-4D68-9AA0-295C5D100B8E}" type="datetimeFigureOut">
              <a:rPr lang="es-ES_tradnl"/>
              <a:pPr>
                <a:defRPr/>
              </a:pPr>
              <a:t>08/04/2013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_tradnl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E8529CB7-704B-4D13-BBE5-4AE14C446E0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205949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5364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7F09515-6EA5-44B5-BF04-0965C3B293D2}" type="slidenum">
              <a:rPr lang="es-ES_tradnl" sz="1300">
                <a:latin typeface="Calibri" pitchFamily="34" charset="0"/>
              </a:rPr>
              <a:pPr algn="r" defTabSz="990600"/>
              <a:t>1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2532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6E530455-FF4E-4CCB-BDAB-2BC9F70B724A}" type="slidenum">
              <a:rPr lang="es-ES_tradnl" sz="1300">
                <a:latin typeface="Calibri" pitchFamily="34" charset="0"/>
              </a:rPr>
              <a:pPr algn="r" defTabSz="990600"/>
              <a:t>10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3CF562C-1895-4FF6-8EE9-2B6105FA19ED}" type="slidenum">
              <a:rPr lang="es-ES_tradnl" sz="1300">
                <a:latin typeface="Calibri" pitchFamily="34" charset="0"/>
              </a:rPr>
              <a:pPr algn="r" defTabSz="990600"/>
              <a:t>11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3CF562C-1895-4FF6-8EE9-2B6105FA19ED}" type="slidenum">
              <a:rPr lang="es-ES_tradnl" sz="1300">
                <a:latin typeface="Calibri" pitchFamily="34" charset="0"/>
              </a:rPr>
              <a:pPr algn="r" defTabSz="990600"/>
              <a:t>12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5604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B1B3CC6-7C73-4004-A929-E2A318637F9E}" type="slidenum">
              <a:rPr lang="es-ES_tradnl" sz="1300">
                <a:latin typeface="Calibri" pitchFamily="34" charset="0"/>
              </a:rPr>
              <a:pPr algn="r" defTabSz="990600"/>
              <a:t>13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5604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B1B3CC6-7C73-4004-A929-E2A318637F9E}" type="slidenum">
              <a:rPr lang="es-ES_tradnl" sz="1300">
                <a:latin typeface="Calibri" pitchFamily="34" charset="0"/>
              </a:rPr>
              <a:pPr algn="r" defTabSz="990600"/>
              <a:t>14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6388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1AB2B3F-B4F6-4628-9A05-CCDD1EEB7FDB}" type="slidenum">
              <a:rPr lang="es-ES_tradnl" sz="1300">
                <a:latin typeface="Calibri" pitchFamily="34" charset="0"/>
              </a:rPr>
              <a:pPr algn="r" defTabSz="990600"/>
              <a:t>2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17412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B180DA57-CF97-410B-AC2B-07103779F2B0}" type="slidenum">
              <a:rPr lang="es-ES_tradnl" sz="1300">
                <a:latin typeface="Calibri" pitchFamily="34" charset="0"/>
              </a:rPr>
              <a:pPr algn="r" defTabSz="990600"/>
              <a:t>3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8436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BD9733EC-299C-48B5-912A-3666969B0287}" type="slidenum">
              <a:rPr lang="es-ES_tradnl" sz="1300">
                <a:latin typeface="Calibri" pitchFamily="34" charset="0"/>
              </a:rPr>
              <a:pPr algn="r" defTabSz="990600"/>
              <a:t>4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60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13E5EC42-B607-46DD-9FA1-44971F89F301}" type="slidenum">
              <a:rPr lang="es-ES_tradnl" sz="1300">
                <a:latin typeface="Calibri" pitchFamily="34" charset="0"/>
              </a:rPr>
              <a:pPr algn="r" defTabSz="990600"/>
              <a:t>5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60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13E5EC42-B607-46DD-9FA1-44971F89F301}" type="slidenum">
              <a:rPr lang="es-ES_tradnl" sz="1300">
                <a:latin typeface="Calibri" pitchFamily="34" charset="0"/>
              </a:rPr>
              <a:pPr algn="r" defTabSz="990600"/>
              <a:t>6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0484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D0F644C9-0FDD-4130-AEFC-E6A9F580E932}" type="slidenum">
              <a:rPr lang="es-ES_tradnl" sz="1300">
                <a:latin typeface="Calibri" pitchFamily="34" charset="0"/>
              </a:rPr>
              <a:pPr algn="r" defTabSz="990600"/>
              <a:t>7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556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541BAC2-D78D-4F07-8891-4774A2D3C707}" type="slidenum">
              <a:rPr lang="es-ES_tradnl" sz="1300">
                <a:latin typeface="Calibri" pitchFamily="34" charset="0"/>
              </a:rPr>
              <a:pPr algn="r" defTabSz="990600"/>
              <a:t>8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1508" name="3 Marcador de número de diapositiva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1B691646-0D6F-4984-B0A4-481E2962BE6D}" type="slidenum">
              <a:rPr lang="es-ES_tradnl" sz="1300">
                <a:latin typeface="Calibri" pitchFamily="34" charset="0"/>
              </a:rPr>
              <a:pPr algn="r" defTabSz="990600"/>
              <a:t>9</a:t>
            </a:fld>
            <a:endParaRPr lang="es-ES_tradnl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FFCC-D76C-462B-978B-7BF8ADF7FE25}" type="datetimeFigureOut">
              <a:rPr lang="es-ES_tradnl"/>
              <a:pPr>
                <a:defRPr/>
              </a:pPr>
              <a:t>08/04/2013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7C8E5-007D-4A81-9962-8F07AA6BCEB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4F99-1E99-49CD-AC1B-AC7E42BD058C}" type="datetimeFigureOut">
              <a:rPr lang="es-ES_tradnl"/>
              <a:pPr>
                <a:defRPr/>
              </a:pPr>
              <a:t>08/04/2013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6E895-7D18-41DB-B47B-3FBC5E61B5B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23727-ED88-43C0-B33B-76CC7B4365A8}" type="datetimeFigureOut">
              <a:rPr lang="es-ES_tradnl"/>
              <a:pPr>
                <a:defRPr/>
              </a:pPr>
              <a:t>08/04/2013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A6CA0-6980-4FF3-8AB6-8B1BF3B28F2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D6B5-83E4-459D-98D2-400CABB956AC}" type="datetimeFigureOut">
              <a:rPr lang="es-ES_tradnl"/>
              <a:pPr>
                <a:defRPr/>
              </a:pPr>
              <a:t>08/04/2013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BF566-20E8-4456-9007-CC24A2B0970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A0186-4CCC-48D2-8C00-EF294CA391BA}" type="datetimeFigureOut">
              <a:rPr lang="es-ES_tradnl"/>
              <a:pPr>
                <a:defRPr/>
              </a:pPr>
              <a:t>08/04/2013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F45-0050-49FA-BDC1-02C262A6BCA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12003-BA75-4162-8D28-7BEB998817EA}" type="datetimeFigureOut">
              <a:rPr lang="es-ES_tradnl"/>
              <a:pPr>
                <a:defRPr/>
              </a:pPr>
              <a:t>08/04/2013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912A2-8830-4620-A20B-A740B8C63AB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D9461-79B2-4048-9F66-C91D12C7A23A}" type="datetimeFigureOut">
              <a:rPr lang="es-ES_tradnl"/>
              <a:pPr>
                <a:defRPr/>
              </a:pPr>
              <a:t>08/04/2013</a:t>
            </a:fld>
            <a:endParaRPr lang="es-ES_tradn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A964D-F445-460B-B893-02131FEBDE3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058DB-28C6-432E-9001-679452364E23}" type="datetimeFigureOut">
              <a:rPr lang="es-ES_tradnl"/>
              <a:pPr>
                <a:defRPr/>
              </a:pPr>
              <a:t>08/04/2013</a:t>
            </a:fld>
            <a:endParaRPr lang="es-ES_tradn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BE74B-9040-4E12-82F6-98651192F05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CB611-8828-4FC8-9D7A-264119C07D8C}" type="datetimeFigureOut">
              <a:rPr lang="es-ES_tradnl"/>
              <a:pPr>
                <a:defRPr/>
              </a:pPr>
              <a:t>08/04/2013</a:t>
            </a:fld>
            <a:endParaRPr lang="es-ES_tradnl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09DED-1897-4CDB-9672-A8087A3371D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08498-A857-4806-9144-CE65DE643294}" type="datetimeFigureOut">
              <a:rPr lang="es-ES_tradnl"/>
              <a:pPr>
                <a:defRPr/>
              </a:pPr>
              <a:t>08/04/2013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3B728-C550-46E3-876A-F0F46CA2656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2D79E-783B-4AF6-99BB-176E217DF5FB}" type="datetimeFigureOut">
              <a:rPr lang="es-ES_tradnl"/>
              <a:pPr>
                <a:defRPr/>
              </a:pPr>
              <a:t>08/04/2013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E20E-0D39-49D2-B6F0-AC1AE633F39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ES_tradnl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6C338C-1495-499E-8ECB-5AC7E1FC0268}" type="datetimeFigureOut">
              <a:rPr lang="es-ES_tradnl"/>
              <a:pPr>
                <a:defRPr/>
              </a:pPr>
              <a:t>08/04/2013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E1A000-5F98-42BC-89EC-96736FDB90D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2.emf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4.wmf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97-2003_Worksheet1.xls"/><Relationship Id="rId5" Type="http://schemas.openxmlformats.org/officeDocument/2006/relationships/image" Target="../media/image5.jpeg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.emf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5.jpeg"/><Relationship Id="rId9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e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wmf"/><Relationship Id="rId10" Type="http://schemas.openxmlformats.org/officeDocument/2006/relationships/image" Target="../media/image10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4.w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2.emf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4.wmf"/><Relationship Id="rId10" Type="http://schemas.openxmlformats.org/officeDocument/2006/relationships/image" Target="../media/image16.jpeg"/><Relationship Id="rId4" Type="http://schemas.openxmlformats.org/officeDocument/2006/relationships/image" Target="../media/image5.jpeg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2.emf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4.wmf"/><Relationship Id="rId4" Type="http://schemas.openxmlformats.org/officeDocument/2006/relationships/image" Target="../media/image5.jpe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8" y="3414713"/>
            <a:ext cx="3451225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1 Título"/>
          <p:cNvSpPr>
            <a:spLocks noGrp="1"/>
          </p:cNvSpPr>
          <p:nvPr>
            <p:ph type="title" idx="4294967295"/>
          </p:nvPr>
        </p:nvSpPr>
        <p:spPr>
          <a:xfrm>
            <a:off x="1259632" y="2420888"/>
            <a:ext cx="7344816" cy="1080120"/>
          </a:xfrm>
        </p:spPr>
        <p:txBody>
          <a:bodyPr anchor="t"/>
          <a:lstStyle/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GB" sz="2800" b="1" dirty="0" smtClean="0">
                <a:solidFill>
                  <a:srgbClr val="1A005C"/>
                </a:solidFill>
                <a:latin typeface="Verdana" pitchFamily="34" charset="0"/>
              </a:rPr>
              <a:t>ARCILLAS Y BIENESTAR ANIMAL</a:t>
            </a:r>
            <a:r>
              <a:rPr lang="en-GB" sz="2000" b="1" dirty="0" smtClean="0">
                <a:solidFill>
                  <a:srgbClr val="1A005C"/>
                </a:solidFill>
                <a:latin typeface="Verdana" pitchFamily="34" charset="0"/>
              </a:rPr>
              <a:t/>
            </a:r>
            <a:br>
              <a:rPr lang="en-GB" sz="2000" b="1" dirty="0" smtClean="0">
                <a:solidFill>
                  <a:srgbClr val="1A005C"/>
                </a:solidFill>
                <a:latin typeface="Verdana" pitchFamily="34" charset="0"/>
              </a:rPr>
            </a:br>
            <a:r>
              <a:rPr lang="en-GB" sz="2000" b="1" dirty="0" smtClean="0">
                <a:solidFill>
                  <a:srgbClr val="1A005C"/>
                </a:solidFill>
                <a:latin typeface="Verdana" pitchFamily="34" charset="0"/>
              </a:rPr>
              <a:t/>
            </a:r>
            <a:br>
              <a:rPr lang="en-GB" sz="2000" b="1" dirty="0" smtClean="0">
                <a:solidFill>
                  <a:srgbClr val="1A005C"/>
                </a:solidFill>
                <a:latin typeface="Verdana" pitchFamily="34" charset="0"/>
              </a:rPr>
            </a:br>
            <a:endParaRPr lang="en-GB" sz="2000" b="1" dirty="0" smtClean="0">
              <a:solidFill>
                <a:srgbClr val="1A005C"/>
              </a:solidFill>
              <a:latin typeface="Verdana" pitchFamily="34" charset="0"/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76200"/>
            <a:ext cx="920591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LOGO GRUPO TOLS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6272213"/>
            <a:ext cx="23209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79388" y="404664"/>
            <a:ext cx="8964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        </a:t>
            </a:r>
            <a:r>
              <a:rPr lang="es-ES" sz="2400" b="1" dirty="0" smtClean="0">
                <a:solidFill>
                  <a:schemeClr val="bg1"/>
                </a:solidFill>
              </a:rPr>
              <a:t>FORO I.N.I.A. SOBRE BIENESTAR ANIMAL</a:t>
            </a:r>
            <a:endParaRPr lang="es-ES" sz="2800" b="1" dirty="0">
              <a:solidFill>
                <a:schemeClr val="bg1"/>
              </a:solidFill>
            </a:endParaRPr>
          </a:p>
        </p:txBody>
      </p:sp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-41945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205913" cy="136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LOGO GRUPO TOL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6259513"/>
            <a:ext cx="23923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67544" y="620688"/>
            <a:ext cx="8964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FF99"/>
                </a:solidFill>
              </a:rPr>
              <a:t>REDUCCIÓN AMONIACO AMBIENTAL</a:t>
            </a:r>
            <a:endParaRPr lang="es-ES" sz="2800" b="1" dirty="0">
              <a:solidFill>
                <a:srgbClr val="FFFF99"/>
              </a:solidFill>
            </a:endParaRPr>
          </a:p>
        </p:txBody>
      </p:sp>
      <p:pic>
        <p:nvPicPr>
          <p:cNvPr id="92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3"/>
          <p:cNvGraphicFramePr>
            <a:graphicFrameLocks/>
          </p:cNvGraphicFramePr>
          <p:nvPr/>
        </p:nvGraphicFramePr>
        <p:xfrm>
          <a:off x="251520" y="1772816"/>
          <a:ext cx="7179890" cy="340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934267" y="1372706"/>
            <a:ext cx="7382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solidFill>
                  <a:schemeClr val="tx2"/>
                </a:solidFill>
              </a:rPr>
              <a:t>Determinación de amoniaco ambiental mediante equipo </a:t>
            </a:r>
            <a:r>
              <a:rPr lang="es-ES" sz="2000" dirty="0" err="1" smtClean="0">
                <a:solidFill>
                  <a:schemeClr val="tx2"/>
                </a:solidFill>
              </a:rPr>
              <a:t>Dräger</a:t>
            </a:r>
            <a:endParaRPr lang="es-ES" sz="2000" dirty="0">
              <a:solidFill>
                <a:schemeClr val="tx2"/>
              </a:solidFill>
            </a:endParaRPr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5301208"/>
            <a:ext cx="19431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80312" y="2420888"/>
            <a:ext cx="1379537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" y="-49212"/>
            <a:ext cx="9205913" cy="136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5" descr="LOGO GRUPO TOLS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025" y="6315075"/>
            <a:ext cx="21050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24"/>
          <p:cNvSpPr txBox="1">
            <a:spLocks noChangeArrowheads="1"/>
          </p:cNvSpPr>
          <p:nvPr/>
        </p:nvSpPr>
        <p:spPr bwMode="auto">
          <a:xfrm>
            <a:off x="4551363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0" y="476672"/>
            <a:ext cx="89646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          REDUCCIÓN DE CARGA MICROBIANA</a:t>
            </a:r>
            <a:endParaRPr lang="es-ES" sz="2800" b="1" dirty="0">
              <a:solidFill>
                <a:srgbClr val="FFFF99"/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accent3"/>
                </a:solidFill>
              </a:rPr>
              <a:t> </a:t>
            </a:r>
            <a:endParaRPr lang="es-ES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03152941"/>
              </p:ext>
            </p:extLst>
          </p:nvPr>
        </p:nvGraphicFramePr>
        <p:xfrm>
          <a:off x="35496" y="1843335"/>
          <a:ext cx="8936775" cy="4674146"/>
        </p:xfrm>
        <a:graphic>
          <a:graphicData uri="http://schemas.openxmlformats.org/presentationml/2006/ole">
            <p:oleObj spid="_x0000_s2109" name="Gráfico" r:id="rId6" imgW="7791474" imgH="3619619" progId="Excel.Sheet.8">
              <p:embed/>
            </p:oleObj>
          </a:graphicData>
        </a:graphic>
      </p:graphicFrame>
      <p:sp>
        <p:nvSpPr>
          <p:cNvPr id="4" name="3 Rectángulo"/>
          <p:cNvSpPr/>
          <p:nvPr/>
        </p:nvSpPr>
        <p:spPr>
          <a:xfrm>
            <a:off x="2286000" y="1340768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 err="1">
                <a:solidFill>
                  <a:schemeClr val="tx2"/>
                </a:solidFill>
              </a:rPr>
              <a:t>University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r>
              <a:rPr lang="es-ES" b="1" dirty="0" err="1">
                <a:solidFill>
                  <a:schemeClr val="tx2"/>
                </a:solidFill>
              </a:rPr>
              <a:t>Cheikh</a:t>
            </a:r>
            <a:r>
              <a:rPr lang="es-ES" b="1" dirty="0">
                <a:solidFill>
                  <a:schemeClr val="tx2"/>
                </a:solidFill>
              </a:rPr>
              <a:t> Anta </a:t>
            </a:r>
            <a:r>
              <a:rPr lang="es-ES" b="1" dirty="0" err="1">
                <a:solidFill>
                  <a:schemeClr val="tx2"/>
                </a:solidFill>
              </a:rPr>
              <a:t>Diop</a:t>
            </a:r>
            <a:r>
              <a:rPr lang="es-ES" b="1" dirty="0">
                <a:solidFill>
                  <a:schemeClr val="tx2"/>
                </a:solidFill>
              </a:rPr>
              <a:t>, Senegal </a:t>
            </a:r>
            <a:r>
              <a:rPr lang="es-ES" sz="1600" i="1" dirty="0">
                <a:solidFill>
                  <a:schemeClr val="tx2"/>
                </a:solidFill>
              </a:rPr>
              <a:t>(</a:t>
            </a:r>
            <a:r>
              <a:rPr lang="es-ES" sz="1600" i="1" dirty="0" err="1">
                <a:solidFill>
                  <a:schemeClr val="tx2"/>
                </a:solidFill>
              </a:rPr>
              <a:t>Koffi</a:t>
            </a:r>
            <a:r>
              <a:rPr lang="es-ES" sz="1600" i="1" dirty="0">
                <a:solidFill>
                  <a:schemeClr val="tx2"/>
                </a:solidFill>
              </a:rPr>
              <a:t> et al. 2011)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7571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205913" cy="136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5" descr="LOGO GRUPO TOL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6315075"/>
            <a:ext cx="21050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24"/>
          <p:cNvSpPr txBox="1">
            <a:spLocks noChangeArrowheads="1"/>
          </p:cNvSpPr>
          <p:nvPr/>
        </p:nvSpPr>
        <p:spPr bwMode="auto">
          <a:xfrm>
            <a:off x="4551363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79388" y="620688"/>
            <a:ext cx="8964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VENTAJAS EN VACUNO</a:t>
            </a:r>
            <a:endParaRPr lang="es-ES" sz="2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250825" y="1484204"/>
            <a:ext cx="87137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s-ES" sz="2800" dirty="0">
                <a:solidFill>
                  <a:schemeClr val="tx2"/>
                </a:solidFill>
              </a:rPr>
              <a:t>BENEFICIOS:</a:t>
            </a:r>
          </a:p>
          <a:p>
            <a:pPr eaLnBrk="0" hangingPunct="0"/>
            <a:r>
              <a:rPr lang="es-ES" sz="2800" dirty="0" smtClean="0">
                <a:solidFill>
                  <a:schemeClr val="tx2"/>
                </a:solidFill>
              </a:rPr>
              <a:t>• </a:t>
            </a:r>
            <a:r>
              <a:rPr lang="es-ES" sz="2800" dirty="0">
                <a:solidFill>
                  <a:schemeClr val="tx2"/>
                </a:solidFill>
              </a:rPr>
              <a:t>Mantiene las camas más </a:t>
            </a:r>
            <a:r>
              <a:rPr lang="es-ES" sz="2800" dirty="0" smtClean="0">
                <a:solidFill>
                  <a:schemeClr val="tx2"/>
                </a:solidFill>
              </a:rPr>
              <a:t>secas</a:t>
            </a:r>
            <a:endParaRPr lang="es-ES" sz="2800" dirty="0">
              <a:solidFill>
                <a:schemeClr val="tx2"/>
              </a:solidFill>
            </a:endParaRPr>
          </a:p>
          <a:p>
            <a:pPr eaLnBrk="0" hangingPunct="0"/>
            <a:r>
              <a:rPr lang="es-ES" sz="2800" dirty="0">
                <a:solidFill>
                  <a:schemeClr val="tx2"/>
                </a:solidFill>
              </a:rPr>
              <a:t>• Sinergia con otras </a:t>
            </a:r>
            <a:r>
              <a:rPr lang="es-ES" sz="2800" dirty="0" smtClean="0">
                <a:solidFill>
                  <a:schemeClr val="tx2"/>
                </a:solidFill>
              </a:rPr>
              <a:t>yacijas</a:t>
            </a:r>
            <a:endParaRPr lang="es-ES" sz="2800" dirty="0">
              <a:solidFill>
                <a:schemeClr val="tx2"/>
              </a:solidFill>
            </a:endParaRPr>
          </a:p>
          <a:p>
            <a:pPr eaLnBrk="0" hangingPunct="0"/>
            <a:r>
              <a:rPr lang="es-ES" sz="2800" dirty="0">
                <a:solidFill>
                  <a:schemeClr val="tx2"/>
                </a:solidFill>
              </a:rPr>
              <a:t>• Reduce el amoniaco </a:t>
            </a:r>
            <a:r>
              <a:rPr lang="es-ES" sz="2800" dirty="0" smtClean="0">
                <a:solidFill>
                  <a:schemeClr val="tx2"/>
                </a:solidFill>
              </a:rPr>
              <a:t>ambiental</a:t>
            </a:r>
            <a:endParaRPr lang="es-ES" sz="2800" dirty="0">
              <a:solidFill>
                <a:schemeClr val="tx2"/>
              </a:solidFill>
            </a:endParaRPr>
          </a:p>
          <a:p>
            <a:pPr eaLnBrk="0" hangingPunct="0"/>
            <a:r>
              <a:rPr lang="es-ES" sz="2800" dirty="0">
                <a:solidFill>
                  <a:schemeClr val="tx2"/>
                </a:solidFill>
              </a:rPr>
              <a:t>• Reduce las </a:t>
            </a:r>
            <a:r>
              <a:rPr lang="es-ES" sz="2800" dirty="0" smtClean="0">
                <a:solidFill>
                  <a:schemeClr val="tx2"/>
                </a:solidFill>
              </a:rPr>
              <a:t>lesiones en patas </a:t>
            </a:r>
            <a:r>
              <a:rPr lang="es-ES" sz="2800" dirty="0">
                <a:solidFill>
                  <a:schemeClr val="tx2"/>
                </a:solidFill>
              </a:rPr>
              <a:t>y las </a:t>
            </a:r>
            <a:r>
              <a:rPr lang="es-ES" sz="2800" dirty="0" smtClean="0">
                <a:solidFill>
                  <a:schemeClr val="tx2"/>
                </a:solidFill>
              </a:rPr>
              <a:t>mastitis </a:t>
            </a:r>
            <a:r>
              <a:rPr lang="es-ES" sz="2800" dirty="0">
                <a:solidFill>
                  <a:schemeClr val="tx2"/>
                </a:solidFill>
              </a:rPr>
              <a:t/>
            </a:r>
            <a:br>
              <a:rPr lang="es-ES" sz="2800" dirty="0">
                <a:solidFill>
                  <a:schemeClr val="tx2"/>
                </a:solidFill>
              </a:rPr>
            </a:br>
            <a:r>
              <a:rPr lang="es-ES" sz="2800" dirty="0">
                <a:solidFill>
                  <a:schemeClr val="tx2"/>
                </a:solidFill>
              </a:rPr>
              <a:t>• Reduce las células </a:t>
            </a:r>
            <a:r>
              <a:rPr lang="es-ES" sz="2800" dirty="0" smtClean="0">
                <a:solidFill>
                  <a:schemeClr val="tx2"/>
                </a:solidFill>
              </a:rPr>
              <a:t>somáticas en leche</a:t>
            </a:r>
            <a:r>
              <a:rPr lang="es-ES" sz="2800" dirty="0">
                <a:solidFill>
                  <a:schemeClr val="tx2"/>
                </a:solidFill>
              </a:rPr>
              <a:t/>
            </a:r>
            <a:br>
              <a:rPr lang="es-ES" sz="2800" dirty="0">
                <a:solidFill>
                  <a:schemeClr val="tx2"/>
                </a:solidFill>
              </a:rPr>
            </a:br>
            <a:r>
              <a:rPr lang="es-ES" sz="2800" dirty="0">
                <a:solidFill>
                  <a:schemeClr val="tx2"/>
                </a:solidFill>
              </a:rPr>
              <a:t>• Reduce el problema de la aglomeración facilitando </a:t>
            </a:r>
            <a:r>
              <a:rPr lang="es-ES" sz="2800" dirty="0" smtClean="0">
                <a:solidFill>
                  <a:schemeClr val="tx2"/>
                </a:solidFill>
              </a:rPr>
              <a:t>                       la </a:t>
            </a:r>
            <a:r>
              <a:rPr lang="es-ES" sz="2800" dirty="0">
                <a:solidFill>
                  <a:schemeClr val="tx2"/>
                </a:solidFill>
              </a:rPr>
              <a:t>limpieza de las camas</a:t>
            </a: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5193196"/>
            <a:ext cx="2160240" cy="162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00" y="1484784"/>
            <a:ext cx="81597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2915816" y="5373216"/>
            <a:ext cx="488473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chemeClr val="tx2"/>
                </a:solidFill>
              </a:rPr>
              <a:t>RECOMENDACIÓN: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tx2"/>
                </a:solidFill>
              </a:rPr>
              <a:t>5 </a:t>
            </a:r>
            <a:r>
              <a:rPr lang="es-ES" b="1" dirty="0">
                <a:solidFill>
                  <a:schemeClr val="tx2"/>
                </a:solidFill>
              </a:rPr>
              <a:t>a 10 cm de grosor, reponer a demanda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205913" cy="136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5" descr="LOGO GRUPO TOL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6315075"/>
            <a:ext cx="21050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24"/>
          <p:cNvSpPr txBox="1">
            <a:spLocks noChangeArrowheads="1"/>
          </p:cNvSpPr>
          <p:nvPr/>
        </p:nvSpPr>
        <p:spPr bwMode="auto">
          <a:xfrm>
            <a:off x="4551363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0" y="620688"/>
            <a:ext cx="8964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VENTAJAS EN PORCINO</a:t>
            </a:r>
            <a:endParaRPr lang="es-ES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94" name="Rectangle 10"/>
          <p:cNvSpPr>
            <a:spLocks noChangeArrowheads="1"/>
          </p:cNvSpPr>
          <p:nvPr/>
        </p:nvSpPr>
        <p:spPr bwMode="auto">
          <a:xfrm>
            <a:off x="250825" y="1412776"/>
            <a:ext cx="87137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s-ES" sz="2800" dirty="0">
                <a:solidFill>
                  <a:schemeClr val="tx2"/>
                </a:solidFill>
              </a:rPr>
              <a:t/>
            </a:r>
            <a:br>
              <a:rPr lang="es-ES" sz="2800" dirty="0">
                <a:solidFill>
                  <a:schemeClr val="tx2"/>
                </a:solidFill>
              </a:rPr>
            </a:br>
            <a:r>
              <a:rPr lang="es-ES" sz="2800" dirty="0">
                <a:solidFill>
                  <a:schemeClr val="tx2"/>
                </a:solidFill>
              </a:rPr>
              <a:t>- </a:t>
            </a:r>
            <a:r>
              <a:rPr lang="es-ES" sz="2800" dirty="0" smtClean="0">
                <a:solidFill>
                  <a:schemeClr val="tx2"/>
                </a:solidFill>
              </a:rPr>
              <a:t>HIGIENIZA </a:t>
            </a:r>
            <a:r>
              <a:rPr lang="es-ES" sz="2800" dirty="0">
                <a:solidFill>
                  <a:schemeClr val="tx2"/>
                </a:solidFill>
              </a:rPr>
              <a:t>la piel </a:t>
            </a:r>
            <a:r>
              <a:rPr lang="es-ES" sz="2800" dirty="0" smtClean="0">
                <a:solidFill>
                  <a:schemeClr val="tx2"/>
                </a:solidFill>
              </a:rPr>
              <a:t>de lechones recién nacidos</a:t>
            </a:r>
          </a:p>
          <a:p>
            <a:pPr eaLnBrk="0" hangingPunct="0"/>
            <a:r>
              <a:rPr lang="es-ES" sz="2800" dirty="0" smtClean="0">
                <a:solidFill>
                  <a:schemeClr val="tx2"/>
                </a:solidFill>
              </a:rPr>
              <a:t>- Mejora la cicatrización del cordón umbilical</a:t>
            </a:r>
            <a:endParaRPr lang="es-ES" sz="2800" dirty="0">
              <a:solidFill>
                <a:schemeClr val="tx2"/>
              </a:solidFill>
            </a:endParaRPr>
          </a:p>
          <a:p>
            <a:pPr eaLnBrk="0" hangingPunct="0"/>
            <a:r>
              <a:rPr lang="es-ES" sz="2800" dirty="0">
                <a:solidFill>
                  <a:schemeClr val="tx2"/>
                </a:solidFill>
              </a:rPr>
              <a:t>- </a:t>
            </a:r>
            <a:r>
              <a:rPr lang="es-ES" sz="2800" dirty="0" smtClean="0">
                <a:solidFill>
                  <a:schemeClr val="tx2"/>
                </a:solidFill>
              </a:rPr>
              <a:t>Mejora la salud de los lechones (antiséptico y   bactericida)</a:t>
            </a:r>
            <a:endParaRPr lang="es-ES" sz="2800" dirty="0">
              <a:solidFill>
                <a:schemeClr val="tx2"/>
              </a:solidFill>
            </a:endParaRPr>
          </a:p>
          <a:p>
            <a:pPr eaLnBrk="0" hangingPunct="0"/>
            <a:r>
              <a:rPr lang="es-ES" sz="2800" dirty="0">
                <a:solidFill>
                  <a:schemeClr val="tx2"/>
                </a:solidFill>
              </a:rPr>
              <a:t>- Reduce </a:t>
            </a:r>
            <a:r>
              <a:rPr lang="es-ES" sz="2800" dirty="0" smtClean="0">
                <a:solidFill>
                  <a:schemeClr val="tx2"/>
                </a:solidFill>
              </a:rPr>
              <a:t>mortalidad</a:t>
            </a:r>
            <a:endParaRPr lang="es-ES" sz="2800" dirty="0">
              <a:solidFill>
                <a:schemeClr val="tx2"/>
              </a:solidFill>
            </a:endParaRPr>
          </a:p>
          <a:p>
            <a:pPr eaLnBrk="0" hangingPunct="0"/>
            <a:endParaRPr lang="es-ES" sz="2800" dirty="0">
              <a:solidFill>
                <a:schemeClr val="tx2"/>
              </a:solidFill>
            </a:endParaRPr>
          </a:p>
          <a:p>
            <a:pPr eaLnBrk="0" hangingPunct="0"/>
            <a:endParaRPr lang="es-ES" sz="2800" dirty="0">
              <a:solidFill>
                <a:schemeClr val="tx2"/>
              </a:solidFill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40675" y="1484784"/>
            <a:ext cx="12033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22" y="5956784"/>
            <a:ext cx="1355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0160" y="5976662"/>
            <a:ext cx="1325563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4941168"/>
            <a:ext cx="1289335" cy="96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3563888" y="4869160"/>
            <a:ext cx="488473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chemeClr val="tx2"/>
                </a:solidFill>
              </a:rPr>
              <a:t>RECOMENDACIÓN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smtClean="0">
                <a:solidFill>
                  <a:schemeClr val="tx2"/>
                </a:solidFill>
              </a:rPr>
              <a:t>5 </a:t>
            </a:r>
            <a:r>
              <a:rPr lang="es-ES" b="1" dirty="0">
                <a:solidFill>
                  <a:schemeClr val="tx2"/>
                </a:solidFill>
              </a:rPr>
              <a:t>a 10 cm de grosor, reponer a demanda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05913" cy="136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5" descr="LOGO GRUPO TOL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6315075"/>
            <a:ext cx="21050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24"/>
          <p:cNvSpPr txBox="1">
            <a:spLocks noChangeArrowheads="1"/>
          </p:cNvSpPr>
          <p:nvPr/>
        </p:nvSpPr>
        <p:spPr bwMode="auto">
          <a:xfrm>
            <a:off x="4551363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79388" y="548680"/>
            <a:ext cx="89646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ARCILLAS Y BIENESTAR</a:t>
            </a:r>
          </a:p>
          <a:p>
            <a:pPr algn="ctr"/>
            <a:endParaRPr lang="es-ES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94" name="Rectangle 10"/>
          <p:cNvSpPr>
            <a:spLocks noChangeArrowheads="1"/>
          </p:cNvSpPr>
          <p:nvPr/>
        </p:nvSpPr>
        <p:spPr bwMode="auto">
          <a:xfrm>
            <a:off x="251520" y="2369786"/>
            <a:ext cx="871378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s-ES" sz="2800" b="1" dirty="0" smtClean="0">
                <a:solidFill>
                  <a:schemeClr val="tx2"/>
                </a:solidFill>
              </a:rPr>
              <a:t>UNA FORMA NATURAL DE MEJORAR EL BIENESTAR ANIMAL</a:t>
            </a:r>
          </a:p>
          <a:p>
            <a:pPr algn="ctr" eaLnBrk="0" hangingPunct="0"/>
            <a:endParaRPr lang="es-ES" sz="2800" dirty="0" smtClean="0">
              <a:solidFill>
                <a:schemeClr val="tx2"/>
              </a:solidFill>
            </a:endParaRPr>
          </a:p>
          <a:p>
            <a:pPr algn="ctr" eaLnBrk="0" hangingPunct="0"/>
            <a:endParaRPr lang="es-ES" sz="2800" dirty="0" smtClean="0">
              <a:solidFill>
                <a:schemeClr val="tx2"/>
              </a:solidFill>
            </a:endParaRPr>
          </a:p>
          <a:p>
            <a:pPr algn="ctr" eaLnBrk="0" hangingPunct="0"/>
            <a:r>
              <a:rPr lang="es-ES" sz="4400" b="1" dirty="0" smtClean="0">
                <a:solidFill>
                  <a:srgbClr val="009900"/>
                </a:solidFill>
              </a:rPr>
              <a:t>¡Muchas gracias! </a:t>
            </a:r>
            <a:endParaRPr lang="es-ES" sz="4400" b="1" dirty="0">
              <a:solidFill>
                <a:srgbClr val="0099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341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205913" cy="136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LOGO GRUPO TOL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6315075"/>
            <a:ext cx="21050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24"/>
          <p:cNvSpPr txBox="1">
            <a:spLocks noChangeArrowheads="1"/>
          </p:cNvSpPr>
          <p:nvPr/>
        </p:nvSpPr>
        <p:spPr bwMode="auto">
          <a:xfrm>
            <a:off x="4551363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79388" y="476672"/>
            <a:ext cx="8964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</a:rPr>
              <a:t>ARCILLAS Y BIENESTAR </a:t>
            </a:r>
          </a:p>
        </p:txBody>
      </p:sp>
      <p:sp>
        <p:nvSpPr>
          <p:cNvPr id="3078" name="1 Rectángulo"/>
          <p:cNvSpPr>
            <a:spLocks noChangeArrowheads="1"/>
          </p:cNvSpPr>
          <p:nvPr/>
        </p:nvSpPr>
        <p:spPr bwMode="auto">
          <a:xfrm>
            <a:off x="468313" y="1916832"/>
            <a:ext cx="844073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800" dirty="0">
                <a:solidFill>
                  <a:schemeClr val="tx2"/>
                </a:solidFill>
              </a:rPr>
              <a:t>A lo largo de la historia, animales y </a:t>
            </a:r>
            <a:r>
              <a:rPr lang="es-ES" sz="2800" dirty="0" smtClean="0">
                <a:solidFill>
                  <a:schemeClr val="tx2"/>
                </a:solidFill>
              </a:rPr>
              <a:t>humanos, </a:t>
            </a:r>
            <a:r>
              <a:rPr lang="es-ES" sz="2800" dirty="0">
                <a:solidFill>
                  <a:schemeClr val="tx2"/>
                </a:solidFill>
              </a:rPr>
              <a:t>han hecho uso de </a:t>
            </a:r>
            <a:r>
              <a:rPr lang="es-ES" sz="2800" dirty="0" smtClean="0">
                <a:solidFill>
                  <a:schemeClr val="tx2"/>
                </a:solidFill>
              </a:rPr>
              <a:t>arcillas para </a:t>
            </a:r>
            <a:r>
              <a:rPr lang="es-ES" sz="2800" dirty="0">
                <a:solidFill>
                  <a:schemeClr val="tx2"/>
                </a:solidFill>
              </a:rPr>
              <a:t>mejorar </a:t>
            </a:r>
            <a:r>
              <a:rPr lang="es-ES" sz="2800" dirty="0" smtClean="0">
                <a:solidFill>
                  <a:schemeClr val="tx2"/>
                </a:solidFill>
              </a:rPr>
              <a:t>la </a:t>
            </a:r>
            <a:r>
              <a:rPr lang="es-ES" sz="2800" dirty="0">
                <a:solidFill>
                  <a:schemeClr val="tx2"/>
                </a:solidFill>
              </a:rPr>
              <a:t>calidad de </a:t>
            </a:r>
            <a:r>
              <a:rPr lang="es-ES" sz="2800" dirty="0" smtClean="0">
                <a:solidFill>
                  <a:schemeClr val="tx2"/>
                </a:solidFill>
              </a:rPr>
              <a:t>vida (fabricación </a:t>
            </a:r>
            <a:r>
              <a:rPr lang="es-ES" sz="2800" dirty="0">
                <a:solidFill>
                  <a:schemeClr val="tx2"/>
                </a:solidFill>
              </a:rPr>
              <a:t>de </a:t>
            </a:r>
            <a:r>
              <a:rPr lang="es-ES" sz="2800" dirty="0" smtClean="0">
                <a:solidFill>
                  <a:schemeClr val="tx2"/>
                </a:solidFill>
              </a:rPr>
              <a:t>recipientes y utensilios, desparasitación</a:t>
            </a:r>
            <a:r>
              <a:rPr lang="es-ES" sz="2800" dirty="0">
                <a:solidFill>
                  <a:schemeClr val="tx2"/>
                </a:solidFill>
              </a:rPr>
              <a:t>, </a:t>
            </a:r>
            <a:r>
              <a:rPr lang="es-ES" sz="2800" dirty="0" smtClean="0">
                <a:solidFill>
                  <a:schemeClr val="tx2"/>
                </a:solidFill>
              </a:rPr>
              <a:t>alivio </a:t>
            </a:r>
            <a:r>
              <a:rPr lang="es-ES" sz="2800" dirty="0">
                <a:solidFill>
                  <a:schemeClr val="tx2"/>
                </a:solidFill>
              </a:rPr>
              <a:t>de picaduras, </a:t>
            </a:r>
            <a:r>
              <a:rPr lang="es-ES" sz="2800" dirty="0" smtClean="0">
                <a:solidFill>
                  <a:schemeClr val="tx2"/>
                </a:solidFill>
              </a:rPr>
              <a:t>antidiarreico</a:t>
            </a:r>
            <a:r>
              <a:rPr lang="es-ES" sz="2800" dirty="0">
                <a:solidFill>
                  <a:schemeClr val="tx2"/>
                </a:solidFill>
              </a:rPr>
              <a:t>, </a:t>
            </a:r>
            <a:r>
              <a:rPr lang="es-ES" sz="2800" dirty="0" smtClean="0">
                <a:solidFill>
                  <a:schemeClr val="tx2"/>
                </a:solidFill>
              </a:rPr>
              <a:t>belleza, protección contra toxinas, etc.)</a:t>
            </a:r>
            <a:endParaRPr lang="es-ES" sz="2800" dirty="0">
              <a:solidFill>
                <a:schemeClr val="tx2"/>
              </a:solidFill>
            </a:endParaRPr>
          </a:p>
        </p:txBody>
      </p:sp>
      <p:pic>
        <p:nvPicPr>
          <p:cNvPr id="307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086" y="4797152"/>
            <a:ext cx="1652066" cy="105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31942" y="4797152"/>
            <a:ext cx="1679572" cy="1080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2488" y="4797153"/>
            <a:ext cx="161096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59503" y="4797152"/>
            <a:ext cx="1160769" cy="103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4288" y="4794326"/>
            <a:ext cx="1244724" cy="1050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205913" cy="136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LOGO GRUPO TOL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6315075"/>
            <a:ext cx="21050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24"/>
          <p:cNvSpPr txBox="1">
            <a:spLocks noChangeArrowheads="1"/>
          </p:cNvSpPr>
          <p:nvPr/>
        </p:nvSpPr>
        <p:spPr bwMode="auto">
          <a:xfrm>
            <a:off x="4551363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79388" y="548680"/>
            <a:ext cx="8964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TOLSA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4102" name="2 Rectángulo"/>
          <p:cNvSpPr>
            <a:spLocks noChangeArrowheads="1"/>
          </p:cNvSpPr>
          <p:nvPr/>
        </p:nvSpPr>
        <p:spPr bwMode="auto">
          <a:xfrm>
            <a:off x="467544" y="1484784"/>
            <a:ext cx="8513762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800" dirty="0">
                <a:solidFill>
                  <a:schemeClr val="tx2"/>
                </a:solidFill>
              </a:rPr>
              <a:t>Tolsa lleva más de 50 años, extrayendo, manufacturando y comercializando productos </a:t>
            </a:r>
            <a:r>
              <a:rPr lang="es-ES" sz="2800" dirty="0" smtClean="0">
                <a:solidFill>
                  <a:schemeClr val="tx2"/>
                </a:solidFill>
              </a:rPr>
              <a:t>a </a:t>
            </a:r>
            <a:r>
              <a:rPr lang="es-ES" sz="2800" dirty="0">
                <a:solidFill>
                  <a:schemeClr val="tx2"/>
                </a:solidFill>
              </a:rPr>
              <a:t>base de </a:t>
            </a:r>
            <a:r>
              <a:rPr lang="es-ES" sz="2800" dirty="0" smtClean="0">
                <a:solidFill>
                  <a:schemeClr val="tx2"/>
                </a:solidFill>
              </a:rPr>
              <a:t>arcilla, en </a:t>
            </a:r>
            <a:r>
              <a:rPr lang="es-ES" sz="2800" dirty="0">
                <a:solidFill>
                  <a:schemeClr val="tx2"/>
                </a:solidFill>
              </a:rPr>
              <a:t>los más diversos </a:t>
            </a:r>
            <a:r>
              <a:rPr lang="es-ES" sz="2800" dirty="0" smtClean="0">
                <a:solidFill>
                  <a:schemeClr val="tx2"/>
                </a:solidFill>
              </a:rPr>
              <a:t>campos: </a:t>
            </a:r>
          </a:p>
          <a:p>
            <a:pPr algn="just"/>
            <a:endParaRPr lang="es-ES" sz="1200" dirty="0" smtClean="0">
              <a:solidFill>
                <a:schemeClr val="tx2"/>
              </a:solidFill>
            </a:endParaRPr>
          </a:p>
          <a:p>
            <a:pPr algn="just"/>
            <a:r>
              <a:rPr lang="es-ES" sz="2800" dirty="0" smtClean="0">
                <a:solidFill>
                  <a:schemeClr val="tx2"/>
                </a:solidFill>
              </a:rPr>
              <a:t>cama </a:t>
            </a:r>
            <a:r>
              <a:rPr lang="es-ES" sz="2800" dirty="0">
                <a:solidFill>
                  <a:schemeClr val="tx2"/>
                </a:solidFill>
              </a:rPr>
              <a:t>de gatos, cosmética, tierras decolorantes, fundición, construcción, </a:t>
            </a:r>
            <a:r>
              <a:rPr lang="es-ES" sz="2800" dirty="0" smtClean="0">
                <a:solidFill>
                  <a:schemeClr val="tx2"/>
                </a:solidFill>
              </a:rPr>
              <a:t>asfaltos, pinturas, absorbentes industriales, ingeniería civil, alimentación animal, confort animal…</a:t>
            </a:r>
            <a:endParaRPr lang="es-ES" sz="2800" dirty="0">
              <a:solidFill>
                <a:schemeClr val="tx2"/>
              </a:solidFill>
            </a:endParaRPr>
          </a:p>
        </p:txBody>
      </p:sp>
      <p:pic>
        <p:nvPicPr>
          <p:cNvPr id="410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5" name="Picture 1" descr="T:\industrial\aanimal\comun\_PUBLICIDAD Y MARKETING\Fotos varias\Fábricas TOLSA y mina\Madrid\USINE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4947034"/>
            <a:ext cx="4896544" cy="1775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205913" cy="136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 descr="LOGO GRUPO TOL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6315075"/>
            <a:ext cx="21050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24"/>
          <p:cNvSpPr txBox="1">
            <a:spLocks noChangeArrowheads="1"/>
          </p:cNvSpPr>
          <p:nvPr/>
        </p:nvSpPr>
        <p:spPr bwMode="auto">
          <a:xfrm>
            <a:off x="4551363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179388" y="476672"/>
            <a:ext cx="8964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BIENESTAR - PRODUCTOS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5126" name="1 Rectángulo"/>
          <p:cNvSpPr>
            <a:spLocks noChangeArrowheads="1"/>
          </p:cNvSpPr>
          <p:nvPr/>
        </p:nvSpPr>
        <p:spPr bwMode="auto">
          <a:xfrm>
            <a:off x="395288" y="1861661"/>
            <a:ext cx="8513762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800" dirty="0">
                <a:solidFill>
                  <a:schemeClr val="tx2"/>
                </a:solidFill>
              </a:rPr>
              <a:t>Tolsa </a:t>
            </a:r>
            <a:r>
              <a:rPr lang="es-ES" sz="2800" dirty="0" smtClean="0">
                <a:solidFill>
                  <a:schemeClr val="tx2"/>
                </a:solidFill>
              </a:rPr>
              <a:t>comercializa </a:t>
            </a:r>
            <a:r>
              <a:rPr lang="es-ES" sz="2800" dirty="0">
                <a:solidFill>
                  <a:schemeClr val="tx2"/>
                </a:solidFill>
              </a:rPr>
              <a:t>productos que </a:t>
            </a:r>
            <a:r>
              <a:rPr lang="es-ES" sz="2800" dirty="0" smtClean="0">
                <a:solidFill>
                  <a:schemeClr val="tx2"/>
                </a:solidFill>
              </a:rPr>
              <a:t>inciden en distintos aspectos del bienestar animal:</a:t>
            </a:r>
          </a:p>
          <a:p>
            <a:endParaRPr lang="es-ES" sz="2800" dirty="0" smtClean="0">
              <a:solidFill>
                <a:schemeClr val="tx2"/>
              </a:solidFill>
            </a:endParaRPr>
          </a:p>
          <a:p>
            <a:endParaRPr lang="es-ES" sz="1200" dirty="0">
              <a:solidFill>
                <a:schemeClr val="tx2"/>
              </a:solidFill>
            </a:endParaRPr>
          </a:p>
          <a:p>
            <a:pPr lvl="4">
              <a:buFontTx/>
              <a:buChar char="-"/>
            </a:pPr>
            <a:r>
              <a:rPr lang="es-ES" sz="2800" dirty="0" smtClean="0">
                <a:solidFill>
                  <a:schemeClr val="tx2"/>
                </a:solidFill>
              </a:rPr>
              <a:t> Alimentación </a:t>
            </a:r>
            <a:r>
              <a:rPr lang="es-ES" sz="2800" dirty="0" smtClean="0">
                <a:solidFill>
                  <a:srgbClr val="00B050"/>
                </a:solidFill>
              </a:rPr>
              <a:t>(</a:t>
            </a:r>
            <a:r>
              <a:rPr lang="es-ES" sz="2800" i="1" dirty="0" smtClean="0">
                <a:solidFill>
                  <a:srgbClr val="00B050"/>
                </a:solidFill>
              </a:rPr>
              <a:t>Ex</a:t>
            </a:r>
            <a:r>
              <a:rPr lang="es-ES" sz="2800" i="1" dirty="0" smtClean="0">
                <a:solidFill>
                  <a:srgbClr val="009900"/>
                </a:solidFill>
              </a:rPr>
              <a:t>al</a:t>
            </a:r>
            <a:r>
              <a:rPr lang="es-ES" sz="2800" i="1" baseline="30000" dirty="0" smtClean="0">
                <a:solidFill>
                  <a:srgbClr val="009900"/>
                </a:solidFill>
              </a:rPr>
              <a:t>®</a:t>
            </a:r>
            <a:r>
              <a:rPr lang="es-ES" sz="2800" i="1" dirty="0" smtClean="0">
                <a:solidFill>
                  <a:srgbClr val="009900"/>
                </a:solidFill>
              </a:rPr>
              <a:t>, </a:t>
            </a:r>
            <a:r>
              <a:rPr lang="es-ES" sz="2800" i="1" dirty="0" err="1" smtClean="0">
                <a:solidFill>
                  <a:srgbClr val="009900"/>
                </a:solidFill>
              </a:rPr>
              <a:t>SPLFe</a:t>
            </a:r>
            <a:r>
              <a:rPr lang="es-ES" sz="2800" baseline="30000" dirty="0" smtClean="0">
                <a:solidFill>
                  <a:srgbClr val="009900"/>
                </a:solidFill>
              </a:rPr>
              <a:t>®</a:t>
            </a:r>
            <a:r>
              <a:rPr lang="es-ES" sz="2800" dirty="0" smtClean="0">
                <a:solidFill>
                  <a:srgbClr val="009900"/>
                </a:solidFill>
              </a:rPr>
              <a:t>)</a:t>
            </a:r>
          </a:p>
          <a:p>
            <a:pPr lvl="4"/>
            <a:endParaRPr lang="es-ES" sz="2800" dirty="0" smtClean="0">
              <a:solidFill>
                <a:srgbClr val="009900"/>
              </a:solidFill>
            </a:endParaRPr>
          </a:p>
          <a:p>
            <a:pPr lvl="4">
              <a:buFontTx/>
              <a:buChar char="-"/>
            </a:pPr>
            <a:r>
              <a:rPr lang="es-ES" sz="2800" dirty="0" smtClean="0">
                <a:solidFill>
                  <a:schemeClr val="tx2"/>
                </a:solidFill>
              </a:rPr>
              <a:t> Salud - </a:t>
            </a:r>
            <a:r>
              <a:rPr lang="es-ES" sz="2800" dirty="0" err="1" smtClean="0">
                <a:solidFill>
                  <a:schemeClr val="tx2"/>
                </a:solidFill>
              </a:rPr>
              <a:t>Detoxificación</a:t>
            </a:r>
            <a:r>
              <a:rPr lang="es-ES" sz="2800" dirty="0" smtClean="0">
                <a:solidFill>
                  <a:schemeClr val="tx2"/>
                </a:solidFill>
              </a:rPr>
              <a:t> </a:t>
            </a:r>
            <a:r>
              <a:rPr lang="es-ES" sz="2800" dirty="0" smtClean="0">
                <a:solidFill>
                  <a:srgbClr val="00B050"/>
                </a:solidFill>
              </a:rPr>
              <a:t>(</a:t>
            </a:r>
            <a:r>
              <a:rPr lang="es-ES" sz="2800" dirty="0" err="1" smtClean="0">
                <a:solidFill>
                  <a:srgbClr val="00B050"/>
                </a:solidFill>
              </a:rPr>
              <a:t>Atox</a:t>
            </a:r>
            <a:r>
              <a:rPr lang="es-ES" sz="2800" baseline="30000" dirty="0" smtClean="0">
                <a:solidFill>
                  <a:srgbClr val="00B050"/>
                </a:solidFill>
              </a:rPr>
              <a:t>®</a:t>
            </a:r>
            <a:r>
              <a:rPr lang="es-ES" sz="2800" dirty="0" smtClean="0">
                <a:solidFill>
                  <a:srgbClr val="00B050"/>
                </a:solidFill>
              </a:rPr>
              <a:t>)</a:t>
            </a:r>
          </a:p>
          <a:p>
            <a:pPr lvl="4"/>
            <a:endParaRPr lang="es-ES" sz="2800" dirty="0" smtClean="0">
              <a:solidFill>
                <a:srgbClr val="00B050"/>
              </a:solidFill>
            </a:endParaRPr>
          </a:p>
          <a:p>
            <a:pPr lvl="4">
              <a:buFontTx/>
              <a:buChar char="-"/>
            </a:pPr>
            <a:r>
              <a:rPr lang="es-ES" sz="2800" dirty="0" smtClean="0">
                <a:solidFill>
                  <a:schemeClr val="tx2"/>
                </a:solidFill>
              </a:rPr>
              <a:t> Alojamiento </a:t>
            </a:r>
            <a:r>
              <a:rPr lang="es-ES" sz="2800" dirty="0" smtClean="0">
                <a:solidFill>
                  <a:srgbClr val="00B050"/>
                </a:solidFill>
              </a:rPr>
              <a:t>(</a:t>
            </a:r>
            <a:r>
              <a:rPr lang="es-ES" sz="2800" i="1" dirty="0" err="1" smtClean="0">
                <a:solidFill>
                  <a:srgbClr val="00B050"/>
                </a:solidFill>
              </a:rPr>
              <a:t>Comfort</a:t>
            </a:r>
            <a:r>
              <a:rPr lang="es-ES" sz="2800" dirty="0" smtClean="0">
                <a:solidFill>
                  <a:srgbClr val="00B050"/>
                </a:solidFill>
              </a:rPr>
              <a:t>) </a:t>
            </a:r>
            <a:endParaRPr lang="es-ES" sz="2800" dirty="0">
              <a:solidFill>
                <a:srgbClr val="00B050"/>
              </a:solidFill>
            </a:endParaRPr>
          </a:p>
        </p:txBody>
      </p:sp>
      <p:pic>
        <p:nvPicPr>
          <p:cNvPr id="512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205913" cy="136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 descr="LOGO GRUPO TOL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6315075"/>
            <a:ext cx="21050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24"/>
          <p:cNvSpPr txBox="1">
            <a:spLocks noChangeArrowheads="1"/>
          </p:cNvSpPr>
          <p:nvPr/>
        </p:nvSpPr>
        <p:spPr bwMode="auto">
          <a:xfrm>
            <a:off x="4551363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79388" y="332656"/>
            <a:ext cx="89646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SEPIOLITA Y ATAPULGITA</a:t>
            </a:r>
            <a:endParaRPr lang="es-ES" sz="2800" b="1" dirty="0">
              <a:solidFill>
                <a:schemeClr val="bg1"/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accent3"/>
                </a:solidFill>
              </a:rPr>
              <a:t>GAMA </a:t>
            </a:r>
            <a:r>
              <a:rPr lang="es-ES" sz="2800" b="1" dirty="0">
                <a:solidFill>
                  <a:schemeClr val="accent3"/>
                </a:solidFill>
              </a:rPr>
              <a:t>COMFORT </a:t>
            </a:r>
          </a:p>
        </p:txBody>
      </p:sp>
      <p:sp>
        <p:nvSpPr>
          <p:cNvPr id="6150" name="2 Rectángulo"/>
          <p:cNvSpPr>
            <a:spLocks noChangeArrowheads="1"/>
          </p:cNvSpPr>
          <p:nvPr/>
        </p:nvSpPr>
        <p:spPr bwMode="auto">
          <a:xfrm>
            <a:off x="611560" y="2204864"/>
            <a:ext cx="813911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800" dirty="0">
              <a:solidFill>
                <a:schemeClr val="tx2"/>
              </a:solidFill>
            </a:endParaRPr>
          </a:p>
          <a:p>
            <a:r>
              <a:rPr lang="es-ES" sz="2800" dirty="0" smtClean="0">
                <a:solidFill>
                  <a:schemeClr val="tx2"/>
                </a:solidFill>
              </a:rPr>
              <a:t>Las arcillas SEPIOLITA y ATAPULGITA son un</a:t>
            </a:r>
          </a:p>
          <a:p>
            <a:r>
              <a:rPr lang="es-ES" sz="2800" dirty="0" smtClean="0">
                <a:solidFill>
                  <a:schemeClr val="tx2"/>
                </a:solidFill>
              </a:rPr>
              <a:t>COMPLEMENTO SINÉRGICO  con los materiales tradicionales de origen vegetal, gracias a su estructura y alto poder de absorción.</a:t>
            </a:r>
          </a:p>
          <a:p>
            <a:endParaRPr lang="es-ES" sz="2800" dirty="0">
              <a:solidFill>
                <a:schemeClr val="tx2"/>
              </a:solidFill>
            </a:endParaRPr>
          </a:p>
        </p:txBody>
      </p:sp>
      <p:pic>
        <p:nvPicPr>
          <p:cNvPr id="615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205913" cy="136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 descr="LOGO GRUPO TOL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6315075"/>
            <a:ext cx="21050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24"/>
          <p:cNvSpPr txBox="1">
            <a:spLocks noChangeArrowheads="1"/>
          </p:cNvSpPr>
          <p:nvPr/>
        </p:nvSpPr>
        <p:spPr bwMode="auto">
          <a:xfrm>
            <a:off x="4551363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79388" y="548680"/>
            <a:ext cx="8964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CARACTERÍSTICAS</a:t>
            </a:r>
            <a:endParaRPr lang="es-ES" sz="2800" b="1" dirty="0">
              <a:solidFill>
                <a:schemeClr val="accent3"/>
              </a:solidFill>
            </a:endParaRPr>
          </a:p>
        </p:txBody>
      </p:sp>
      <p:sp>
        <p:nvSpPr>
          <p:cNvPr id="6150" name="2 Rectángulo"/>
          <p:cNvSpPr>
            <a:spLocks noChangeArrowheads="1"/>
          </p:cNvSpPr>
          <p:nvPr/>
        </p:nvSpPr>
        <p:spPr bwMode="auto">
          <a:xfrm>
            <a:off x="539552" y="1700808"/>
            <a:ext cx="8139113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2"/>
                </a:solidFill>
              </a:rPr>
              <a:t>Alta superficie específica(350 m</a:t>
            </a:r>
            <a:r>
              <a:rPr lang="es-ES" sz="2800" baseline="30000" dirty="0" smtClean="0">
                <a:solidFill>
                  <a:schemeClr val="tx2"/>
                </a:solidFill>
              </a:rPr>
              <a:t>2</a:t>
            </a:r>
            <a:r>
              <a:rPr lang="es-ES" sz="2800" dirty="0" smtClean="0">
                <a:solidFill>
                  <a:schemeClr val="tx2"/>
                </a:solidFill>
              </a:rPr>
              <a:t>/g)</a:t>
            </a:r>
          </a:p>
          <a:p>
            <a:pPr marL="285750" indent="-285750"/>
            <a:endParaRPr lang="es-ES" sz="28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2"/>
                </a:solidFill>
              </a:rPr>
              <a:t>  Alta capacidad de retención de agua (&gt; 200%)</a:t>
            </a:r>
          </a:p>
          <a:p>
            <a:endParaRPr lang="es-ES" sz="28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2"/>
                </a:solidFill>
              </a:rPr>
              <a:t>  Inercia química</a:t>
            </a:r>
          </a:p>
          <a:p>
            <a:endParaRPr lang="es-ES" sz="28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2"/>
                </a:solidFill>
              </a:rPr>
              <a:t>  No irrita, no fermenta</a:t>
            </a:r>
          </a:p>
          <a:p>
            <a:endParaRPr lang="es-ES" sz="28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2800" dirty="0">
                <a:solidFill>
                  <a:schemeClr val="tx2"/>
                </a:solidFill>
              </a:rPr>
              <a:t> </a:t>
            </a:r>
            <a:r>
              <a:rPr lang="es-ES" sz="2800" dirty="0" smtClean="0">
                <a:solidFill>
                  <a:schemeClr val="tx2"/>
                </a:solidFill>
              </a:rPr>
              <a:t> Alta disponibilidad</a:t>
            </a:r>
          </a:p>
          <a:p>
            <a:r>
              <a:rPr lang="es-ES" sz="2800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2"/>
                </a:solidFill>
              </a:rPr>
              <a:t>  Economía</a:t>
            </a:r>
          </a:p>
        </p:txBody>
      </p:sp>
      <p:pic>
        <p:nvPicPr>
          <p:cNvPr id="615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205913" cy="136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LOGO GRUPO TOL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6315075"/>
            <a:ext cx="21050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24"/>
          <p:cNvSpPr txBox="1">
            <a:spLocks noChangeArrowheads="1"/>
          </p:cNvSpPr>
          <p:nvPr/>
        </p:nvSpPr>
        <p:spPr bwMode="auto">
          <a:xfrm>
            <a:off x="4551363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79388" y="548680"/>
            <a:ext cx="8964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VENTAJAS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7174" name="1 Rectángulo"/>
          <p:cNvSpPr>
            <a:spLocks noChangeArrowheads="1"/>
          </p:cNvSpPr>
          <p:nvPr/>
        </p:nvSpPr>
        <p:spPr bwMode="auto">
          <a:xfrm>
            <a:off x="395536" y="1412776"/>
            <a:ext cx="85137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1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s-ES" sz="2800" dirty="0">
                <a:solidFill>
                  <a:schemeClr val="tx2"/>
                </a:solidFill>
              </a:rPr>
              <a:t>Control de humedad en yacija y nave</a:t>
            </a:r>
          </a:p>
          <a:p>
            <a:r>
              <a:rPr lang="es-ES" sz="2800" dirty="0">
                <a:solidFill>
                  <a:schemeClr val="tx2"/>
                </a:solidFill>
              </a:rPr>
              <a:t>- Control de amoniaco y de olores desagradables</a:t>
            </a:r>
          </a:p>
          <a:p>
            <a:r>
              <a:rPr lang="es-ES" sz="2800" dirty="0">
                <a:solidFill>
                  <a:schemeClr val="tx2"/>
                </a:solidFill>
              </a:rPr>
              <a:t>- Control de </a:t>
            </a:r>
            <a:r>
              <a:rPr lang="es-ES" sz="2800" dirty="0" smtClean="0">
                <a:solidFill>
                  <a:schemeClr val="tx2"/>
                </a:solidFill>
              </a:rPr>
              <a:t>microorganismos e insectos</a:t>
            </a:r>
            <a:endParaRPr lang="es-ES" sz="2800" dirty="0">
              <a:solidFill>
                <a:schemeClr val="tx2"/>
              </a:solidFill>
            </a:endParaRPr>
          </a:p>
          <a:p>
            <a:r>
              <a:rPr lang="es-ES" sz="2800" dirty="0">
                <a:solidFill>
                  <a:schemeClr val="tx2"/>
                </a:solidFill>
              </a:rPr>
              <a:t>- </a:t>
            </a:r>
            <a:r>
              <a:rPr lang="es-ES" sz="2800" dirty="0" smtClean="0">
                <a:solidFill>
                  <a:schemeClr val="tx2"/>
                </a:solidFill>
              </a:rPr>
              <a:t>Beneficioso para </a:t>
            </a:r>
            <a:r>
              <a:rPr lang="es-ES" sz="2800" dirty="0">
                <a:solidFill>
                  <a:schemeClr val="tx2"/>
                </a:solidFill>
              </a:rPr>
              <a:t>la piel  y/o plumas del animal</a:t>
            </a:r>
          </a:p>
          <a:p>
            <a:pPr>
              <a:buFontTx/>
              <a:buChar char="-"/>
            </a:pPr>
            <a:r>
              <a:rPr lang="es-ES" sz="2800" dirty="0" smtClean="0">
                <a:solidFill>
                  <a:schemeClr val="tx2"/>
                </a:solidFill>
              </a:rPr>
              <a:t> Evitan </a:t>
            </a:r>
            <a:r>
              <a:rPr lang="es-ES" sz="2800" dirty="0">
                <a:solidFill>
                  <a:schemeClr val="tx2"/>
                </a:solidFill>
              </a:rPr>
              <a:t>lesiones </a:t>
            </a:r>
            <a:r>
              <a:rPr lang="es-ES" sz="2800" dirty="0" err="1" smtClean="0">
                <a:solidFill>
                  <a:schemeClr val="tx2"/>
                </a:solidFill>
              </a:rPr>
              <a:t>podales</a:t>
            </a:r>
            <a:r>
              <a:rPr lang="es-ES" sz="2800" dirty="0" smtClean="0">
                <a:solidFill>
                  <a:schemeClr val="tx2"/>
                </a:solidFill>
              </a:rPr>
              <a:t>, de pechuga y oculares</a:t>
            </a:r>
          </a:p>
          <a:p>
            <a:r>
              <a:rPr lang="es-ES" sz="2800" dirty="0" smtClean="0">
                <a:solidFill>
                  <a:schemeClr val="tx2"/>
                </a:solidFill>
              </a:rPr>
              <a:t>- </a:t>
            </a:r>
            <a:r>
              <a:rPr lang="es-ES" sz="2800" dirty="0">
                <a:solidFill>
                  <a:schemeClr val="tx2"/>
                </a:solidFill>
              </a:rPr>
              <a:t>Bioseguridad </a:t>
            </a:r>
            <a:r>
              <a:rPr lang="es-ES" sz="2800" dirty="0" smtClean="0">
                <a:solidFill>
                  <a:schemeClr val="tx2"/>
                </a:solidFill>
              </a:rPr>
              <a:t>(químicamente inertes)</a:t>
            </a:r>
            <a:endParaRPr lang="es-ES" sz="2800" dirty="0">
              <a:solidFill>
                <a:schemeClr val="tx2"/>
              </a:solidFill>
            </a:endParaRPr>
          </a:p>
          <a:p>
            <a:r>
              <a:rPr lang="es-ES" sz="2800" dirty="0">
                <a:solidFill>
                  <a:schemeClr val="tx2"/>
                </a:solidFill>
              </a:rPr>
              <a:t>- </a:t>
            </a:r>
            <a:r>
              <a:rPr lang="es-ES" sz="2800" dirty="0" smtClean="0">
                <a:solidFill>
                  <a:schemeClr val="tx2"/>
                </a:solidFill>
              </a:rPr>
              <a:t>No hay riesgo por </a:t>
            </a:r>
            <a:r>
              <a:rPr lang="es-ES" sz="2800" dirty="0">
                <a:solidFill>
                  <a:schemeClr val="tx2"/>
                </a:solidFill>
              </a:rPr>
              <a:t>ingestión</a:t>
            </a:r>
          </a:p>
          <a:p>
            <a:r>
              <a:rPr lang="es-ES" sz="2800" dirty="0">
                <a:solidFill>
                  <a:schemeClr val="tx2"/>
                </a:solidFill>
              </a:rPr>
              <a:t>- </a:t>
            </a:r>
            <a:r>
              <a:rPr lang="es-ES" sz="2800" dirty="0" smtClean="0">
                <a:solidFill>
                  <a:schemeClr val="tx2"/>
                </a:solidFill>
              </a:rPr>
              <a:t>Respetuosos </a:t>
            </a:r>
            <a:r>
              <a:rPr lang="es-ES" sz="2800" dirty="0">
                <a:solidFill>
                  <a:schemeClr val="tx2"/>
                </a:solidFill>
              </a:rPr>
              <a:t>con el medio ambiente</a:t>
            </a:r>
          </a:p>
          <a:p>
            <a:pPr>
              <a:buFontTx/>
              <a:buChar char="-"/>
            </a:pPr>
            <a:r>
              <a:rPr lang="es-ES" sz="2800" dirty="0" smtClean="0">
                <a:solidFill>
                  <a:schemeClr val="tx2"/>
                </a:solidFill>
              </a:rPr>
              <a:t> Una </a:t>
            </a:r>
            <a:r>
              <a:rPr lang="es-ES" sz="2800" dirty="0">
                <a:solidFill>
                  <a:schemeClr val="tx2"/>
                </a:solidFill>
              </a:rPr>
              <a:t>vez </a:t>
            </a:r>
            <a:r>
              <a:rPr lang="es-ES" sz="2800" dirty="0" smtClean="0">
                <a:solidFill>
                  <a:schemeClr val="tx2"/>
                </a:solidFill>
              </a:rPr>
              <a:t>usados, </a:t>
            </a:r>
            <a:r>
              <a:rPr lang="es-ES" sz="2800" dirty="0">
                <a:solidFill>
                  <a:schemeClr val="tx2"/>
                </a:solidFill>
              </a:rPr>
              <a:t>se </a:t>
            </a:r>
            <a:r>
              <a:rPr lang="es-ES" sz="2800" dirty="0" smtClean="0">
                <a:solidFill>
                  <a:schemeClr val="tx2"/>
                </a:solidFill>
              </a:rPr>
              <a:t>pueden </a:t>
            </a:r>
            <a:r>
              <a:rPr lang="es-ES" sz="2800" dirty="0">
                <a:solidFill>
                  <a:schemeClr val="tx2"/>
                </a:solidFill>
              </a:rPr>
              <a:t>utilizar como </a:t>
            </a:r>
            <a:r>
              <a:rPr lang="es-ES" sz="2800" dirty="0" smtClean="0">
                <a:solidFill>
                  <a:schemeClr val="tx2"/>
                </a:solidFill>
              </a:rPr>
              <a:t>fertilizantes</a:t>
            </a:r>
          </a:p>
          <a:p>
            <a:pPr>
              <a:buFontTx/>
              <a:buChar char="-"/>
            </a:pPr>
            <a:r>
              <a:rPr lang="es-ES" sz="2800" dirty="0" smtClean="0">
                <a:solidFill>
                  <a:schemeClr val="tx2"/>
                </a:solidFill>
              </a:rPr>
              <a:t> Sinergia con yacijas tradicionales</a:t>
            </a:r>
            <a:endParaRPr lang="es-ES" sz="2800" dirty="0">
              <a:solidFill>
                <a:schemeClr val="tx2"/>
              </a:solidFill>
            </a:endParaRPr>
          </a:p>
        </p:txBody>
      </p:sp>
      <p:pic>
        <p:nvPicPr>
          <p:cNvPr id="717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205913" cy="136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LOGO GRUPO TOL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6315075"/>
            <a:ext cx="21050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5536" y="476672"/>
            <a:ext cx="89646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FF99"/>
                </a:solidFill>
              </a:rPr>
              <a:t>BENEFICIOS EN AVICULTURA</a:t>
            </a:r>
            <a:endParaRPr lang="es-ES" sz="2800" b="1" dirty="0">
              <a:solidFill>
                <a:srgbClr val="FFFF00"/>
              </a:solidFill>
            </a:endParaRPr>
          </a:p>
          <a:p>
            <a:pPr algn="ctr"/>
            <a:r>
              <a:rPr lang="es-ES" sz="2800" b="1" dirty="0">
                <a:solidFill>
                  <a:schemeClr val="bg1"/>
                </a:solidFill>
              </a:rPr>
              <a:t> </a:t>
            </a:r>
            <a:endParaRPr lang="es-ES" sz="2600" b="1" dirty="0">
              <a:solidFill>
                <a:schemeClr val="bg1"/>
              </a:solidFill>
            </a:endParaRPr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323528" y="836712"/>
            <a:ext cx="9036773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- Control de </a:t>
            </a:r>
            <a:r>
              <a:rPr lang="en-US" sz="2800" dirty="0" err="1">
                <a:solidFill>
                  <a:schemeClr val="tx2"/>
                </a:solidFill>
              </a:rPr>
              <a:t>úlceras</a:t>
            </a:r>
            <a:r>
              <a:rPr lang="en-US" sz="2800" dirty="0">
                <a:solidFill>
                  <a:schemeClr val="tx2"/>
                </a:solidFill>
              </a:rPr>
              <a:t> en </a:t>
            </a:r>
            <a:r>
              <a:rPr lang="en-US" sz="2800" dirty="0" err="1">
                <a:solidFill>
                  <a:schemeClr val="tx2"/>
                </a:solidFill>
              </a:rPr>
              <a:t>patas</a:t>
            </a:r>
            <a:r>
              <a:rPr lang="en-US" sz="2800" dirty="0">
                <a:solidFill>
                  <a:schemeClr val="tx2"/>
                </a:solidFill>
              </a:rPr>
              <a:t> y </a:t>
            </a:r>
            <a:r>
              <a:rPr lang="en-US" sz="2800" dirty="0" err="1">
                <a:solidFill>
                  <a:schemeClr val="tx2"/>
                </a:solidFill>
              </a:rPr>
              <a:t>ojos</a:t>
            </a:r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- Control del </a:t>
            </a:r>
            <a:r>
              <a:rPr lang="en-US" sz="2800" dirty="0" err="1">
                <a:solidFill>
                  <a:schemeClr val="tx2"/>
                </a:solidFill>
              </a:rPr>
              <a:t>amoniaco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ambiental</a:t>
            </a:r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- Control de la </a:t>
            </a:r>
            <a:r>
              <a:rPr lang="en-US" sz="2800" dirty="0" err="1">
                <a:solidFill>
                  <a:schemeClr val="tx2"/>
                </a:solidFill>
              </a:rPr>
              <a:t>humedad</a:t>
            </a:r>
            <a:r>
              <a:rPr lang="en-US" sz="2800" dirty="0">
                <a:solidFill>
                  <a:schemeClr val="tx2"/>
                </a:solidFill>
              </a:rPr>
              <a:t> en </a:t>
            </a:r>
            <a:r>
              <a:rPr lang="en-US" sz="2800" dirty="0" err="1">
                <a:solidFill>
                  <a:schemeClr val="tx2"/>
                </a:solidFill>
              </a:rPr>
              <a:t>cama</a:t>
            </a:r>
            <a:r>
              <a:rPr lang="en-US" sz="2800" dirty="0">
                <a:solidFill>
                  <a:schemeClr val="tx2"/>
                </a:solidFill>
              </a:rPr>
              <a:t> y nave</a:t>
            </a:r>
          </a:p>
          <a:p>
            <a:r>
              <a:rPr lang="en-US" sz="2800" dirty="0">
                <a:solidFill>
                  <a:schemeClr val="tx2"/>
                </a:solidFill>
              </a:rPr>
              <a:t>- </a:t>
            </a:r>
            <a:r>
              <a:rPr lang="en-US" sz="2800" dirty="0" err="1" smtClean="0">
                <a:solidFill>
                  <a:schemeClr val="tx2"/>
                </a:solidFill>
              </a:rPr>
              <a:t>Yacija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más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seca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higiénica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y </a:t>
            </a:r>
            <a:r>
              <a:rPr lang="en-US" sz="2800" dirty="0" err="1">
                <a:solidFill>
                  <a:schemeClr val="tx2"/>
                </a:solidFill>
              </a:rPr>
              <a:t>confortable</a:t>
            </a:r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- </a:t>
            </a:r>
            <a:r>
              <a:rPr lang="en-US" sz="2800" dirty="0" err="1" smtClean="0">
                <a:solidFill>
                  <a:schemeClr val="tx2"/>
                </a:solidFill>
              </a:rPr>
              <a:t>Permite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picotear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esacarbar</a:t>
            </a:r>
            <a:r>
              <a:rPr lang="en-US" sz="2800" dirty="0">
                <a:solidFill>
                  <a:schemeClr val="tx2"/>
                </a:solidFill>
              </a:rPr>
              <a:t> y </a:t>
            </a:r>
            <a:r>
              <a:rPr lang="en-US" sz="2800" dirty="0" err="1">
                <a:solidFill>
                  <a:schemeClr val="tx2"/>
                </a:solidFill>
              </a:rPr>
              <a:t>darse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baños</a:t>
            </a:r>
            <a:r>
              <a:rPr lang="en-US" sz="2800" dirty="0">
                <a:solidFill>
                  <a:schemeClr val="tx2"/>
                </a:solidFill>
              </a:rPr>
              <a:t> de </a:t>
            </a:r>
            <a:r>
              <a:rPr lang="en-US" sz="2800" dirty="0" err="1" smtClean="0">
                <a:solidFill>
                  <a:schemeClr val="tx2"/>
                </a:solidFill>
              </a:rPr>
              <a:t>arcilla</a:t>
            </a:r>
            <a:r>
              <a:rPr lang="en-US" sz="2800" dirty="0" smtClean="0">
                <a:solidFill>
                  <a:schemeClr val="tx2"/>
                </a:solidFill>
              </a:rPr>
              <a:t> (</a:t>
            </a:r>
            <a:r>
              <a:rPr lang="en-US" sz="2800" dirty="0" err="1" smtClean="0">
                <a:solidFill>
                  <a:schemeClr val="tx2"/>
                </a:solidFill>
              </a:rPr>
              <a:t>comportamiento</a:t>
            </a:r>
            <a:r>
              <a:rPr lang="en-US" sz="2800" dirty="0" smtClean="0">
                <a:solidFill>
                  <a:schemeClr val="tx2"/>
                </a:solidFill>
              </a:rPr>
              <a:t> natural)</a:t>
            </a:r>
            <a:endParaRPr lang="en-US" sz="2800" dirty="0">
              <a:solidFill>
                <a:schemeClr val="tx2"/>
              </a:solidFill>
            </a:endParaRPr>
          </a:p>
          <a:p>
            <a:endParaRPr lang="es-ES" sz="2800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RECOMENDACIÓN:</a:t>
            </a:r>
            <a:endParaRPr lang="es-ES" dirty="0">
              <a:solidFill>
                <a:schemeClr val="tx2"/>
              </a:solidFill>
            </a:endParaRP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es-ES" dirty="0">
                <a:solidFill>
                  <a:schemeClr val="tx2"/>
                </a:solidFill>
              </a:rPr>
              <a:t>2 a 4 cm de grosor de COMFORT, solo o mezclado con yacija tradicional</a:t>
            </a: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es-ES" dirty="0">
                <a:solidFill>
                  <a:schemeClr val="tx2"/>
                </a:solidFill>
              </a:rPr>
              <a:t>1 kg/m2/semana </a:t>
            </a:r>
          </a:p>
          <a:p>
            <a:endParaRPr lang="es-ES" sz="2800" dirty="0">
              <a:solidFill>
                <a:schemeClr val="tx2"/>
              </a:solidFill>
            </a:endParaRPr>
          </a:p>
          <a:p>
            <a:endParaRPr lang="es-ES" sz="2800" dirty="0">
              <a:solidFill>
                <a:schemeClr val="tx2"/>
              </a:solidFill>
            </a:endParaRPr>
          </a:p>
        </p:txBody>
      </p:sp>
      <p:pic>
        <p:nvPicPr>
          <p:cNvPr id="1025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5877272"/>
            <a:ext cx="10207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5877272"/>
            <a:ext cx="111283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8" y="5877272"/>
            <a:ext cx="1096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11960" y="5877272"/>
            <a:ext cx="10287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5877272"/>
            <a:ext cx="1076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205913" cy="136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4" descr="LOGO GRUPO TOL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6315075"/>
            <a:ext cx="21050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79388" y="548680"/>
            <a:ext cx="896461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FF99"/>
                </a:solidFill>
              </a:rPr>
              <a:t>BENEFICIO  EN AVICULTURA</a:t>
            </a:r>
            <a:endParaRPr lang="es-ES" sz="2800" b="1" dirty="0">
              <a:solidFill>
                <a:srgbClr val="FFFF99"/>
              </a:solidFill>
            </a:endParaRPr>
          </a:p>
          <a:p>
            <a:pPr algn="ctr"/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539552" y="1700808"/>
            <a:ext cx="547260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333399"/>
                </a:solidFill>
              </a:rPr>
              <a:t>Protección</a:t>
            </a:r>
            <a:r>
              <a:rPr lang="en-US" sz="2800" dirty="0" smtClean="0">
                <a:solidFill>
                  <a:srgbClr val="333399"/>
                </a:solidFill>
              </a:rPr>
              <a:t> contra </a:t>
            </a:r>
            <a:r>
              <a:rPr lang="en-US" sz="2800" dirty="0" err="1" smtClean="0">
                <a:solidFill>
                  <a:srgbClr val="333399"/>
                </a:solidFill>
              </a:rPr>
              <a:t>ulceraciones</a:t>
            </a:r>
            <a:r>
              <a:rPr lang="en-US" sz="2800" dirty="0" smtClean="0">
                <a:solidFill>
                  <a:srgbClr val="333399"/>
                </a:solidFill>
              </a:rPr>
              <a:t> </a:t>
            </a:r>
            <a:r>
              <a:rPr lang="en-US" sz="2800" dirty="0">
                <a:solidFill>
                  <a:srgbClr val="333399"/>
                </a:solidFill>
              </a:rPr>
              <a:t>en </a:t>
            </a:r>
            <a:r>
              <a:rPr lang="en-US" sz="2800" dirty="0" err="1">
                <a:solidFill>
                  <a:srgbClr val="333399"/>
                </a:solidFill>
              </a:rPr>
              <a:t>patas</a:t>
            </a:r>
            <a:endParaRPr lang="es-ES" sz="2800" dirty="0">
              <a:solidFill>
                <a:srgbClr val="333399"/>
              </a:solidFill>
            </a:endParaRPr>
          </a:p>
        </p:txBody>
      </p:sp>
      <p:graphicFrame>
        <p:nvGraphicFramePr>
          <p:cNvPr id="105539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3070376"/>
              </p:ext>
            </p:extLst>
          </p:nvPr>
        </p:nvGraphicFramePr>
        <p:xfrm>
          <a:off x="323528" y="3068960"/>
          <a:ext cx="5545138" cy="1524000"/>
        </p:xfrm>
        <a:graphic>
          <a:graphicData uri="http://schemas.openxmlformats.org/drawingml/2006/table">
            <a:tbl>
              <a:tblPr/>
              <a:tblGrid>
                <a:gridCol w="2752725"/>
                <a:gridCol w="2792413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/>
                          <a:ea typeface="Times New Roman" pitchFamily="18" charset="0"/>
                          <a:cs typeface="Calibri" pitchFamily="34" charset="0"/>
                        </a:rPr>
                        <a:t>ULCERACIONES</a:t>
                      </a:r>
                      <a:endParaRPr kumimoji="0" lang="es-E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COMFORT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NO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PAJA + COMFORT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LIGERAS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PAJA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SEVERAS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821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9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2" name="Picture 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013176"/>
            <a:ext cx="2232248" cy="167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23" name="Picture 3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1628800"/>
            <a:ext cx="19732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24" name="Picture 3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140968"/>
            <a:ext cx="19732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25" name="Picture 3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4633258"/>
            <a:ext cx="1973263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3959</TotalTime>
  <Words>487</Words>
  <Application>Microsoft Office PowerPoint</Application>
  <PresentationFormat>Presentación en pantalla (4:3)</PresentationFormat>
  <Paragraphs>108</Paragraphs>
  <Slides>14</Slides>
  <Notes>14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Gráfico</vt:lpstr>
      <vt:lpstr>ARCILLAS Y BIENESTAR ANIMAL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nmatas</cp:lastModifiedBy>
  <cp:revision>282</cp:revision>
  <dcterms:created xsi:type="dcterms:W3CDTF">2009-02-04T12:35:43Z</dcterms:created>
  <dcterms:modified xsi:type="dcterms:W3CDTF">2013-04-08T15:29:27Z</dcterms:modified>
</cp:coreProperties>
</file>